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_rels/slideMaster11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1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1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.xml.rels" ContentType="application/vnd.openxmlformats-package.relationships+xml"/>
  <Override PartName="/ppt/slides/_rels/slide16.xml.rels" ContentType="application/vnd.openxmlformats-package.relationships+xml"/>
  <Override PartName="/ppt/slides/_rels/slide2.xml.rels" ContentType="application/vnd.openxmlformats-package.relationships+xml"/>
  <Override PartName="/ppt/slides/_rels/slide1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1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_rels/presentation.xml.rels" ContentType="application/vnd.openxmlformats-package.relationships+xml"/>
  <Override PartName="/ppt/media/image1.jpeg" ContentType="image/jpeg"/>
  <Override PartName="/ppt/media/image2.png" ContentType="image/png"/>
  <Override PartName="/ppt/media/image3.png" ContentType="image/png"/>
  <Override PartName="/ppt/media/image4.png" ContentType="image/png"/>
  <Override PartName="/ppt/media/image5.gif" ContentType="image/gif"/>
  <Override PartName="/ppt/media/image6.jpeg" ContentType="image/jpeg"/>
  <Override PartName="/ppt/media/image9.png" ContentType="image/pn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</p:sldIdLst>
  <p:sldSz cx="12192000" cy="6858000"/>
  <p:notesSz cx="7559675" cy="10691813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slide" Target="slides/slide10.xml"/><Relationship Id="rId23" Type="http://schemas.openxmlformats.org/officeDocument/2006/relationships/slide" Target="slides/slide11.xml"/><Relationship Id="rId24" Type="http://schemas.openxmlformats.org/officeDocument/2006/relationships/slide" Target="slides/slide12.xml"/><Relationship Id="rId25" Type="http://schemas.openxmlformats.org/officeDocument/2006/relationships/slide" Target="slides/slide13.xml"/><Relationship Id="rId26" Type="http://schemas.openxmlformats.org/officeDocument/2006/relationships/slide" Target="slides/slide14.xml"/><Relationship Id="rId27" Type="http://schemas.openxmlformats.org/officeDocument/2006/relationships/slide" Target="slides/slide15.xml"/><Relationship Id="rId28" Type="http://schemas.openxmlformats.org/officeDocument/2006/relationships/slide" Target="slides/slide16.xml"/><Relationship Id="rId29" Type="http://schemas.openxmlformats.org/officeDocument/2006/relationships/slide" Target="slides/slide17.xml"/><Relationship Id="rId30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2AAD918-AD50-4367-88DC-3355268139D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4CE9DB10-EE22-4CF2-B8A1-73BC139194F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C93B8A8A-BC06-4ABB-8D4F-F7AAA536C47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49A78F1-4898-450E-9F27-EB93E05DD45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9DB9E288-3C71-4B91-B495-22AD754ACD6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48057C8C-DD56-4702-9F33-269C24E7E140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3762A067-9092-4058-8B70-C4789231DE7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E32D4A56-7C33-4C63-BC1B-633BF0BACF93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3DD715EA-6240-45B3-817D-B63F0B210DB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833A866F-B628-4ED9-8ED4-CA7A17B4B3F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EC5D9BA-273B-4C71-B368-AA714F69472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B39AFB7-562A-498C-9280-14C5843C430B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F6A7117-B6E5-4E38-8CB9-60C935428B47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E191ABD-DAA3-471A-B0C0-4211FAA05F3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168EB2D-D594-4832-AA5A-7A18C6FB93A9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54B80AD-6FC6-44A1-9E1F-BF6D7DEC1FE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D225D92-AAC5-44EF-9556-17295B183544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A0096E0-64C0-4BDE-856B-915F9E882AC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9873A59-22EC-4960-83F9-E76958BD049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9C55C45-DD67-4238-838A-50D5F1BB923D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6EFBF535-6CEF-4F18-81B5-03B72AF5137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70DFDB08-3CE2-4342-9C18-F48CD884FA2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5.gif"/><Relationship Id="rId2" Type="http://schemas.openxmlformats.org/officeDocument/2006/relationships/slideLayout" Target="../slideLayouts/slideLayout4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4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4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4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TextBox 3"/>
          <p:cNvSpPr/>
          <p:nvPr/>
        </p:nvSpPr>
        <p:spPr>
          <a:xfrm>
            <a:off x="575640" y="722520"/>
            <a:ext cx="11040120" cy="2832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US" sz="8000" spc="-1" strike="noStrike">
                <a:solidFill>
                  <a:schemeClr val="dk1"/>
                </a:solidFill>
                <a:latin typeface="Calibri"/>
              </a:rPr>
              <a:t>Drawing Lewis Structures</a:t>
            </a:r>
            <a:endParaRPr b="0" lang="en-US" sz="8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”</a:t>
            </a: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They’re little pictures of molecules!”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7" name="Picture 4" descr=""/>
          <p:cNvPicPr/>
          <p:nvPr/>
        </p:nvPicPr>
        <p:blipFill>
          <a:blip r:embed="rId1"/>
          <a:stretch/>
        </p:blipFill>
        <p:spPr>
          <a:xfrm>
            <a:off x="1600200" y="3125160"/>
            <a:ext cx="2250000" cy="3047040"/>
          </a:xfrm>
          <a:prstGeom prst="rect">
            <a:avLst/>
          </a:prstGeom>
          <a:ln w="0">
            <a:noFill/>
          </a:ln>
        </p:spPr>
      </p:pic>
      <p:sp>
        <p:nvSpPr>
          <p:cNvPr id="68" name="TextBox 4"/>
          <p:cNvSpPr/>
          <p:nvPr/>
        </p:nvSpPr>
        <p:spPr>
          <a:xfrm>
            <a:off x="4160160" y="3705120"/>
            <a:ext cx="3612240" cy="2009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This is Gilbert Lewis, for whom Lewis structures are named.  He won the World Cheesecake Eating Championship Contest each year from 1927-1952, despite having died in March, 1946.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In our example: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Let’s go over what we know for sure: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We have one carbon atom and four hydrogen atoms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 final compound will have four covalent bonds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Carbon will have four bonds and hydrogen will have one bond.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ANY structure that follows 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all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 of these guidelines is completely valid.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So, where do I get started with my drawing?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7761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8192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Typically, a good way to start is to draw the atom that can form the highest number of bonds in the middle and arrange the other atoms around it.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may not always work, but it works more often than not.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i="1" lang="en-US" sz="2400" spc="-1" strike="noStrike">
                <a:solidFill>
                  <a:schemeClr val="dk1"/>
                </a:solidFill>
                <a:latin typeface="Calibri"/>
              </a:rPr>
              <a:t>(Helpful advice:  If you really have no idea where to start, just start putting stuff down at random.  It’s a good way to get moving!)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5" name="Picture 4" descr="Hand | ClipArt ETC"/>
          <p:cNvPicPr/>
          <p:nvPr/>
        </p:nvPicPr>
        <p:blipFill>
          <a:blip r:embed="rId1"/>
          <a:stretch/>
        </p:blipFill>
        <p:spPr>
          <a:xfrm>
            <a:off x="3273480" y="3853800"/>
            <a:ext cx="3346200" cy="1709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Now it’s your turn: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1444680" y="1825560"/>
            <a:ext cx="99086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Draw CH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.  I’ll wait.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98" name="Picture 2" descr="Waiting Impatient Stock Illustrations – 276 Waiting Impatient Stock  Illustrations, Vectors &amp;amp; Clipart - Dreamstime"/>
          <p:cNvPicPr/>
          <p:nvPr/>
        </p:nvPicPr>
        <p:blipFill>
          <a:blip r:embed="rId1"/>
          <a:stretch/>
        </p:blipFill>
        <p:spPr>
          <a:xfrm>
            <a:off x="5773320" y="880200"/>
            <a:ext cx="3690360" cy="5296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2487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8877"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For some compounds, you’ll be finished at this point.  However, for others, you’ll have to keep going.  As a result, let’s look at step 6…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00" name="Picture 2" descr="hip hip hooray clipart - Clip Art Library"/>
          <p:cNvPicPr/>
          <p:nvPr/>
        </p:nvPicPr>
        <p:blipFill>
          <a:blip r:embed="rId1"/>
          <a:stretch/>
        </p:blipFill>
        <p:spPr>
          <a:xfrm>
            <a:off x="4329000" y="3051720"/>
            <a:ext cx="2857320" cy="28573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23227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87285" lnSpcReduction="20000"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6.  When you’re done drawing your structure, add pairs of electrons until all atoms have the same number of octet electrons around them that they want (from step 2)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2" name="TextBox 3"/>
          <p:cNvSpPr/>
          <p:nvPr/>
        </p:nvSpPr>
        <p:spPr>
          <a:xfrm>
            <a:off x="1389960" y="3429000"/>
            <a:ext cx="4324680" cy="228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Our example:  NH</a:t>
            </a:r>
            <a:r>
              <a:rPr b="0" lang="en-US" sz="2800" spc="-1" strike="noStrike" baseline="-25000">
                <a:solidFill>
                  <a:schemeClr val="dk1"/>
                </a:solidFill>
                <a:latin typeface="Calibri"/>
              </a:rPr>
              <a:t>3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.  Go through steps 1-5 and come up with the basic structure, then we’ll meet back here.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03" name="Picture 6" descr=""/>
          <p:cNvPicPr/>
          <p:nvPr/>
        </p:nvPicPr>
        <p:blipFill>
          <a:blip r:embed="rId1"/>
          <a:stretch/>
        </p:blipFill>
        <p:spPr>
          <a:xfrm>
            <a:off x="7094880" y="2532960"/>
            <a:ext cx="2268000" cy="3024360"/>
          </a:xfrm>
          <a:prstGeom prst="rect">
            <a:avLst/>
          </a:prstGeom>
          <a:ln w="0">
            <a:noFill/>
          </a:ln>
        </p:spPr>
      </p:pic>
      <p:sp>
        <p:nvSpPr>
          <p:cNvPr id="104" name="TextBox 6"/>
          <p:cNvSpPr/>
          <p:nvPr/>
        </p:nvSpPr>
        <p:spPr>
          <a:xfrm>
            <a:off x="6300360" y="5678280"/>
            <a:ext cx="395892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Calibri"/>
              </a:rPr>
              <a:t>This is what bottles of ammonia look like in Russia, in case you were wondering.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Box 3"/>
          <p:cNvSpPr/>
          <p:nvPr/>
        </p:nvSpPr>
        <p:spPr>
          <a:xfrm>
            <a:off x="1636920" y="740520"/>
            <a:ext cx="3117600" cy="912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We’ll do this on the board, because it will make more sense that way.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6" name="TextBox 4"/>
          <p:cNvSpPr/>
          <p:nvPr/>
        </p:nvSpPr>
        <p:spPr>
          <a:xfrm>
            <a:off x="3557160" y="3145680"/>
            <a:ext cx="7186680" cy="228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Again, step 6 says that when you’re drawing your structure, add pairs of electrons until all atoms have the same number of octet electrons they want (from step 2).  A reminder of how many this is: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Hydrogen wants 2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Beryllium wants 4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Boron wants 6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Everything else wants 8 electrons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Let’s do some more examples: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2430720" y="2340360"/>
            <a:ext cx="1584720" cy="33588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Calibri"/>
              </a:rPr>
              <a:t>CO</a:t>
            </a:r>
            <a:r>
              <a:rPr b="0" lang="en-US" sz="4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Calibri"/>
              </a:rPr>
              <a:t>C</a:t>
            </a:r>
            <a:r>
              <a:rPr b="0" lang="en-US" sz="4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4800" spc="-1" strike="noStrike">
                <a:solidFill>
                  <a:schemeClr val="dk1"/>
                </a:solidFill>
                <a:latin typeface="Calibri"/>
              </a:rPr>
              <a:t>H</a:t>
            </a:r>
            <a:r>
              <a:rPr b="0" lang="en-US" sz="4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4800" spc="-1" strike="noStrike">
                <a:solidFill>
                  <a:schemeClr val="dk1"/>
                </a:solidFill>
                <a:latin typeface="Calibri"/>
              </a:rPr>
              <a:t>SiF</a:t>
            </a:r>
            <a:r>
              <a:rPr b="0" lang="en-US" sz="4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9" name="TextBox 3"/>
          <p:cNvSpPr/>
          <p:nvPr/>
        </p:nvSpPr>
        <p:spPr>
          <a:xfrm>
            <a:off x="5856840" y="2944440"/>
            <a:ext cx="3904200" cy="1186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I’ll probably make some of you put these on the board or something.  It’s not really a very handy thing for PowerPoint.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And now, it is time to practice…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1453320" y="1825560"/>
            <a:ext cx="990036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Worksheet is forthcoming.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12" name="Picture 2" descr=""/>
          <p:cNvPicPr/>
          <p:nvPr/>
        </p:nvPicPr>
        <p:blipFill>
          <a:blip r:embed="rId1"/>
          <a:stretch/>
        </p:blipFill>
        <p:spPr>
          <a:xfrm>
            <a:off x="6095880" y="1825560"/>
            <a:ext cx="3457800" cy="44737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740520" y="365040"/>
            <a:ext cx="1061280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There are three types of chemical formula: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0" name="TextBox 3"/>
          <p:cNvSpPr/>
          <p:nvPr/>
        </p:nvSpPr>
        <p:spPr>
          <a:xfrm>
            <a:off x="1297800" y="1533600"/>
            <a:ext cx="9166320" cy="5337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pc="-1" strike="noStrike">
                <a:solidFill>
                  <a:schemeClr val="dk1"/>
                </a:solidFill>
                <a:latin typeface="Calibri"/>
              </a:rPr>
              <a:t>1.  Molecular formulas: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They tell you exactly how many atoms of every element are present.  This is the type you normally think of when you think “formula.”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Example:  C</a:t>
            </a:r>
            <a:r>
              <a:rPr b="0" lang="en-US" sz="18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H</a:t>
            </a:r>
            <a:r>
              <a:rPr b="0" lang="en-US" sz="18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has two atoms of carbon and four atoms of hydrogen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1" lang="en-US" sz="1800" spc="-1" strike="noStrike">
                <a:solidFill>
                  <a:schemeClr val="dk1"/>
                </a:solidFill>
                <a:latin typeface="Calibri"/>
              </a:rPr>
              <a:t>2.  Empirical formulas: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These are reduced formulas that tell you the ratio of the atoms of each element to each other.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Example:  The empirical formula of C</a:t>
            </a:r>
            <a:r>
              <a:rPr b="0" lang="en-US" sz="16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H</a:t>
            </a:r>
            <a:r>
              <a:rPr b="0" lang="en-US" sz="1600" spc="-1" strike="noStrike" baseline="-25000">
                <a:solidFill>
                  <a:schemeClr val="dk1"/>
                </a:solidFill>
                <a:latin typeface="Calibri"/>
              </a:rPr>
              <a:t>4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is CH</a:t>
            </a:r>
            <a:r>
              <a:rPr b="0" lang="en-US" sz="1600" spc="-1" strike="noStrike" baseline="-25000">
                <a:solidFill>
                  <a:schemeClr val="dk1"/>
                </a:solidFill>
                <a:latin typeface="Calibri"/>
              </a:rPr>
              <a:t>2</a:t>
            </a: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 (both subscripts divided by 2)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These really aren’t used much anymore, though there are types of chemical analysis that still use them (which is why you need to know them).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8080" y="51156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3.  Structural formulas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1173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Structural formulas show where every atom in the molecule are.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Examples: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3" name="Picture 2" descr=""/>
          <p:cNvPicPr/>
          <p:nvPr/>
        </p:nvPicPr>
        <p:blipFill>
          <a:blip r:embed="rId1"/>
          <a:stretch/>
        </p:blipFill>
        <p:spPr>
          <a:xfrm>
            <a:off x="1863720" y="3148560"/>
            <a:ext cx="1294920" cy="1218960"/>
          </a:xfrm>
          <a:prstGeom prst="rect">
            <a:avLst/>
          </a:prstGeom>
          <a:ln w="0">
            <a:noFill/>
          </a:ln>
        </p:spPr>
      </p:pic>
      <p:sp>
        <p:nvSpPr>
          <p:cNvPr id="74" name="TextBox 3"/>
          <p:cNvSpPr/>
          <p:nvPr/>
        </p:nvSpPr>
        <p:spPr>
          <a:xfrm>
            <a:off x="1682640" y="4367880"/>
            <a:ext cx="180108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Calibri"/>
              </a:rPr>
              <a:t>Newman projection (organic chemistry)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5" name="Picture 4" descr=""/>
          <p:cNvPicPr/>
          <p:nvPr/>
        </p:nvPicPr>
        <p:blipFill>
          <a:blip r:embed="rId2"/>
          <a:stretch/>
        </p:blipFill>
        <p:spPr>
          <a:xfrm>
            <a:off x="4206600" y="2999160"/>
            <a:ext cx="1053720" cy="1523520"/>
          </a:xfrm>
          <a:prstGeom prst="rect">
            <a:avLst/>
          </a:prstGeom>
          <a:ln w="0">
            <a:noFill/>
          </a:ln>
        </p:spPr>
      </p:pic>
      <p:sp>
        <p:nvSpPr>
          <p:cNvPr id="76" name="TextBox 4"/>
          <p:cNvSpPr/>
          <p:nvPr/>
        </p:nvSpPr>
        <p:spPr>
          <a:xfrm>
            <a:off x="3759840" y="4523400"/>
            <a:ext cx="1947240" cy="516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1400" spc="-1" strike="noStrike">
                <a:solidFill>
                  <a:schemeClr val="dk1"/>
                </a:solidFill>
                <a:latin typeface="Calibri"/>
              </a:rPr>
              <a:t>Fischer projection (biochemistry)</a:t>
            </a:r>
            <a:endParaRPr b="0" lang="en-US" sz="1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7" name="Picture 8" descr=""/>
          <p:cNvPicPr/>
          <p:nvPr/>
        </p:nvPicPr>
        <p:blipFill>
          <a:blip r:embed="rId3"/>
          <a:stretch/>
        </p:blipFill>
        <p:spPr>
          <a:xfrm>
            <a:off x="6307920" y="2664000"/>
            <a:ext cx="3898440" cy="2285640"/>
          </a:xfrm>
          <a:prstGeom prst="rect">
            <a:avLst/>
          </a:prstGeom>
          <a:ln w="0">
            <a:noFill/>
          </a:ln>
        </p:spPr>
      </p:pic>
      <p:sp>
        <p:nvSpPr>
          <p:cNvPr id="78" name="TextBox 5"/>
          <p:cNvSpPr/>
          <p:nvPr/>
        </p:nvSpPr>
        <p:spPr>
          <a:xfrm>
            <a:off x="6307920" y="5046480"/>
            <a:ext cx="3311280" cy="1004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Lewis structure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r>
              <a:rPr b="0" i="1" lang="en-US" sz="2000" spc="-1" strike="noStrike">
                <a:solidFill>
                  <a:schemeClr val="dk1"/>
                </a:solidFill>
                <a:latin typeface="Calibri"/>
              </a:rPr>
              <a:t>(widely used throughout all branches of chemistry</a:t>
            </a:r>
            <a:endParaRPr b="0" lang="en-US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How To Draw Lewis Structures:  Example CH</a:t>
            </a:r>
            <a:r>
              <a:rPr b="1" lang="en-US" sz="4400" spc="-1" strike="noStrike" baseline="-25000">
                <a:solidFill>
                  <a:schemeClr val="dk1"/>
                </a:solidFill>
                <a:latin typeface="Calibri Light"/>
              </a:rPr>
              <a:t>4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838080" y="1609200"/>
            <a:ext cx="10515240" cy="46263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3550"/>
          </a:bodyPr>
          <a:p>
            <a:pPr marL="514440" indent="-51444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Calibri Light"/>
              <a:buAutoNum type="arabicPeriod"/>
            </a:pPr>
            <a:r>
              <a:rPr b="1" lang="en-US" sz="3200" spc="-1" strike="noStrike">
                <a:solidFill>
                  <a:schemeClr val="dk1"/>
                </a:solidFill>
                <a:latin typeface="Calibri"/>
              </a:rPr>
              <a:t>Count the total number of valence electrons in the molecule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is done by finding the total number of valence electrons that each element has, multiplied by the number of atoms of this element.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In our example (CH</a:t>
            </a:r>
            <a:r>
              <a:rPr b="0" lang="en-US" sz="2800" spc="-1" strike="noStrike" u="sng" baseline="-25000">
                <a:solidFill>
                  <a:schemeClr val="dk1"/>
                </a:solidFill>
                <a:uFillTx/>
                <a:latin typeface="Calibri"/>
              </a:rPr>
              <a:t>4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):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C:  4 valence electrons x 1 atom of C =  4 valence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H:  1 valence electron x 4 atoms of H = 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4 valence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                  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      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Total:       8 valence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000" spc="-1" strike="noStrike">
                <a:solidFill>
                  <a:schemeClr val="dk1"/>
                </a:solidFill>
                <a:latin typeface="Calibri Light"/>
              </a:rPr>
              <a:t>2.  Find the number of “octet electrons” for the </a:t>
            </a:r>
            <a:r>
              <a:rPr b="1" lang="en-US" sz="4000" spc="-1" strike="noStrike">
                <a:solidFill>
                  <a:schemeClr val="dk1"/>
                </a:solidFill>
                <a:latin typeface="Calibri Light"/>
              </a:rPr>
              <a:t>	</a:t>
            </a:r>
            <a:r>
              <a:rPr b="1" lang="en-US" sz="4000" spc="-1" strike="noStrike">
                <a:solidFill>
                  <a:schemeClr val="dk1"/>
                </a:solidFill>
                <a:latin typeface="Calibri Light"/>
              </a:rPr>
              <a:t>molecule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79267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The rules for doing this: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Hydrogen ALWAYS wants 2 octet electrons!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Beryllium ALWAYS wants 4 octet electrons!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Boron wants 6 octet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ALL OTHER ELEMENTS ALWAYS WANT 8 OCTET ELECTRONS!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In our example (CH</a:t>
            </a:r>
            <a:r>
              <a:rPr b="0" lang="en-US" sz="2800" spc="-1" strike="noStrike" u="sng" baseline="-25000">
                <a:solidFill>
                  <a:schemeClr val="dk1"/>
                </a:solidFill>
                <a:uFillTx/>
                <a:latin typeface="Calibri"/>
              </a:rPr>
              <a:t>4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):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C:  8 octet electrons x 1 atom = 8 octet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H:  2 octet electrons x 4 atoms = 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8 octet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Total: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	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        16 octet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3.  Find the number of bonding electrons in</a:t>
            </a:r>
            <a:br>
              <a:rPr sz="4400"/>
            </a:b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  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	</a:t>
            </a: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the molecule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1563480" y="1825560"/>
            <a:ext cx="97898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These are the electrons that form the covalent bonds in the molecule.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How to do this:  Subtract the valence electrons from the octet electrons (or, if you’ve forgotten which is which, the small number from the big one)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In our example (CH</a:t>
            </a:r>
            <a:r>
              <a:rPr b="0" lang="en-US" sz="2800" spc="-1" strike="noStrike" u="sng" baseline="-25000">
                <a:solidFill>
                  <a:schemeClr val="dk1"/>
                </a:solidFill>
                <a:uFillTx/>
                <a:latin typeface="Calibri"/>
              </a:rPr>
              <a:t>4</a:t>
            </a: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):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16 octet electrons – 8 valence electrons = </a:t>
            </a:r>
            <a:r>
              <a:rPr b="1" lang="en-US" sz="2800" spc="-1" strike="noStrike">
                <a:solidFill>
                  <a:schemeClr val="dk1"/>
                </a:solidFill>
                <a:latin typeface="Calibri"/>
              </a:rPr>
              <a:t>8 bonding electrons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 fontScale="93422"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4.  Find the number of covalent bonds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 fontScale="93550"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If you have the number of bonding electrons, and there are two electrons in each bond, then you find the number of covalent bonds by dividing the bonding electrons by 2.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600" spc="-1" strike="noStrike" u="sng">
                <a:solidFill>
                  <a:schemeClr val="dk1"/>
                </a:solidFill>
                <a:uFillTx/>
                <a:latin typeface="Calibri"/>
              </a:rPr>
              <a:t>In our example (CH</a:t>
            </a:r>
            <a:r>
              <a:rPr b="0" lang="en-US" sz="3600" spc="-1" strike="noStrike" u="sng" baseline="-25000">
                <a:solidFill>
                  <a:schemeClr val="dk1"/>
                </a:solidFill>
                <a:uFillTx/>
                <a:latin typeface="Calibri"/>
              </a:rPr>
              <a:t>4</a:t>
            </a:r>
            <a:r>
              <a:rPr b="0" lang="en-US" sz="3600" spc="-1" strike="noStrike" u="sng">
                <a:solidFill>
                  <a:schemeClr val="dk1"/>
                </a:solidFill>
                <a:uFillTx/>
                <a:latin typeface="Calibri"/>
              </a:rPr>
              <a:t>):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8 bonding electrons divided by 2 = </a:t>
            </a:r>
            <a:r>
              <a:rPr b="1" lang="en-US" sz="3600" spc="-1" strike="noStrike">
                <a:solidFill>
                  <a:schemeClr val="dk1"/>
                </a:solidFill>
                <a:latin typeface="Calibri"/>
              </a:rPr>
              <a:t>4 covalent bonds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800" spc="-1" strike="noStrike">
                <a:solidFill>
                  <a:schemeClr val="dk1"/>
                </a:solidFill>
                <a:latin typeface="Calibri Light"/>
              </a:rPr>
              <a:t>5. Draw your molecule</a:t>
            </a:r>
            <a:endParaRPr b="0" lang="en-US" sz="4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Here’s where you just go ahead and draw the molecule for which you’re trying to find the Lewis structure.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There are rules for doing this, but they won’t all fit on this slide.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As a result, I’m going to put them on the next slide.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So get ready for that.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5. Drawing the Lewis Structure (continued)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rm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 u="sng">
                <a:solidFill>
                  <a:schemeClr val="dk1"/>
                </a:solidFill>
                <a:uFillTx/>
                <a:latin typeface="Calibri"/>
              </a:rPr>
              <a:t>The rules you must follow: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Hydrogen and the halogens ALWAYS bond once!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Oxygen’s family and beryllium ALWAYS bond twice!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Nitrogen’s family and boron ALWAYS bond three times!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Carbon’s family ALWAYS bonds four times!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Any arrangement of atoms that you put together that has the needed number of bonds you saw in step 4 and the number of bonds you see above for each atom is completely valid!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1512</TotalTime>
  <Application>LibreOffice/24.2.7.2$Linux_X86_64 LibreOffice_project/420$Build-2</Application>
  <AppVersion>15.0000</AppVersion>
  <Words>1027</Words>
  <Paragraphs>107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2022-01-25T13:03:08Z</dcterms:created>
  <dc:creator>Ian Guch</dc:creator>
  <dc:description/>
  <dc:language>en-US</dc:language>
  <cp:lastModifiedBy/>
  <dcterms:modified xsi:type="dcterms:W3CDTF">2025-10-03T18:00:43Z</dcterms:modified>
  <cp:revision>12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17</vt:i4>
  </property>
</Properties>
</file>